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1"/>
  </p:sldMasterIdLst>
  <p:notesMasterIdLst>
    <p:notesMasterId r:id="rId18"/>
  </p:notesMasterIdLst>
  <p:handoutMasterIdLst>
    <p:handoutMasterId r:id="rId19"/>
  </p:handoutMasterIdLst>
  <p:sldIdLst>
    <p:sldId id="304" r:id="rId2"/>
    <p:sldId id="339" r:id="rId3"/>
    <p:sldId id="34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4" r:id="rId14"/>
    <p:sldId id="363" r:id="rId15"/>
    <p:sldId id="365" r:id="rId16"/>
    <p:sldId id="335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boldItalic r:id="rId26"/>
    </p:embeddedFont>
    <p:embeddedFont>
      <p:font typeface="Montserrat SemiBold" panose="020B0604020202020204" charset="0"/>
      <p:regular r:id="rId27"/>
      <p:bold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AC8"/>
    <a:srgbClr val="3A0092"/>
    <a:srgbClr val="E6E7E8"/>
    <a:srgbClr val="100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 autoAdjust="0"/>
    <p:restoredTop sz="94663"/>
  </p:normalViewPr>
  <p:slideViewPr>
    <p:cSldViewPr snapToGrid="0" snapToObjects="1" showGuides="1">
      <p:cViewPr varScale="1">
        <p:scale>
          <a:sx n="41" d="100"/>
          <a:sy n="41" d="100"/>
        </p:scale>
        <p:origin x="684" y="-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9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Title Block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459"/>
            <a:stretch/>
          </p:blipFill>
          <p:spPr>
            <a:xfrm>
              <a:off x="6366796" y="806298"/>
              <a:ext cx="4821157" cy="475183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34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93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96473"/>
            <a:ext cx="11277600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1277600" cy="914400"/>
          </a:xfrm>
        </p:spPr>
        <p:txBody>
          <a:bodyPr anchor="ctr"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396474"/>
            <a:ext cx="5540375" cy="478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397000"/>
            <a:ext cx="3635375" cy="477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397000"/>
            <a:ext cx="3635375" cy="477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96473"/>
            <a:ext cx="5537200" cy="2252964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396473"/>
            <a:ext cx="5537200" cy="225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64724"/>
            <a:ext cx="5537200" cy="225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63975"/>
            <a:ext cx="5537200" cy="225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Clos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53723" y="2260705"/>
            <a:ext cx="648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accent1"/>
                </a:solidFill>
              </a:rPr>
              <a:t>THANK Y</a:t>
            </a:r>
            <a:r>
              <a:rPr lang="en-US" sz="3600" b="1" spc="600" dirty="0">
                <a:solidFill>
                  <a:schemeClr val="accent2"/>
                </a:solidFill>
              </a:rPr>
              <a:t>O</a:t>
            </a:r>
            <a:r>
              <a:rPr lang="en-US" sz="3600" b="1" spc="600" dirty="0">
                <a:solidFill>
                  <a:schemeClr val="accent1"/>
                </a:solidFill>
              </a:rPr>
              <a:t>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C623-787A-B949-A7A0-557749088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40574" y="3813745"/>
            <a:ext cx="28829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B145A7-75EE-4F11-BF97-034BB33819C5}"/>
              </a:ext>
            </a:extLst>
          </p:cNvPr>
          <p:cNvGrpSpPr/>
          <p:nvPr userDrawn="1"/>
        </p:nvGrpSpPr>
        <p:grpSpPr>
          <a:xfrm>
            <a:off x="1572981" y="1562638"/>
            <a:ext cx="1575487" cy="1506738"/>
            <a:chOff x="244513" y="1467748"/>
            <a:chExt cx="1575487" cy="15067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3CDF35-2C7F-48A3-A1E4-CD983E6B41D6}"/>
                </a:ext>
              </a:extLst>
            </p:cNvPr>
            <p:cNvSpPr/>
            <p:nvPr userDrawn="1"/>
          </p:nvSpPr>
          <p:spPr>
            <a:xfrm>
              <a:off x="2445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2E1212-C2CF-4DFC-8156-3DA09EE98195}"/>
                </a:ext>
              </a:extLst>
            </p:cNvPr>
            <p:cNvSpPr/>
            <p:nvPr userDrawn="1"/>
          </p:nvSpPr>
          <p:spPr>
            <a:xfrm>
              <a:off x="244513" y="1467748"/>
              <a:ext cx="271337" cy="1506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7E966-3097-4B53-8F68-04193B1751AB}"/>
                </a:ext>
              </a:extLst>
            </p:cNvPr>
            <p:cNvSpPr/>
            <p:nvPr userDrawn="1"/>
          </p:nvSpPr>
          <p:spPr>
            <a:xfrm>
              <a:off x="5471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R:  </a:t>
              </a:r>
              <a:r>
                <a:rPr lang="en-US" sz="2000" dirty="0">
                  <a:solidFill>
                    <a:schemeClr val="accent1"/>
                  </a:solidFill>
                </a:rPr>
                <a:t>49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r>
                <a:rPr lang="en-US" sz="2000" b="1" dirty="0">
                  <a:solidFill>
                    <a:schemeClr val="accent1"/>
                  </a:solidFill>
                </a:rPr>
                <a:t>G: </a:t>
              </a:r>
              <a:r>
                <a:rPr lang="en-US" sz="2000" dirty="0">
                  <a:solidFill>
                    <a:schemeClr val="accent1"/>
                  </a:solidFill>
                </a:rPr>
                <a:t>   0</a:t>
              </a:r>
            </a:p>
            <a:p>
              <a:r>
                <a:rPr lang="en-US" sz="2000" b="1" dirty="0">
                  <a:solidFill>
                    <a:schemeClr val="accent1"/>
                  </a:solidFill>
                </a:rPr>
                <a:t>B:  </a:t>
              </a:r>
              <a:r>
                <a:rPr lang="en-US" sz="2000" dirty="0">
                  <a:solidFill>
                    <a:schemeClr val="accent1"/>
                  </a:solidFill>
                </a:rPr>
                <a:t>111</a:t>
              </a:r>
              <a:endParaRPr lang="en-GB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E939B9-73E3-4430-82CF-958BB66773A0}"/>
              </a:ext>
            </a:extLst>
          </p:cNvPr>
          <p:cNvGrpSpPr/>
          <p:nvPr userDrawn="1"/>
        </p:nvGrpSpPr>
        <p:grpSpPr>
          <a:xfrm>
            <a:off x="3222996" y="1574087"/>
            <a:ext cx="1575487" cy="1506738"/>
            <a:chOff x="2187613" y="1467748"/>
            <a:chExt cx="1575487" cy="15067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247E0-F15F-40D9-910D-E8F79F0EEEE6}"/>
                </a:ext>
              </a:extLst>
            </p:cNvPr>
            <p:cNvSpPr/>
            <p:nvPr userDrawn="1"/>
          </p:nvSpPr>
          <p:spPr>
            <a:xfrm>
              <a:off x="21876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104F7E-07E5-4B53-ACB5-CECE5F228368}"/>
                </a:ext>
              </a:extLst>
            </p:cNvPr>
            <p:cNvSpPr/>
            <p:nvPr userDrawn="1"/>
          </p:nvSpPr>
          <p:spPr>
            <a:xfrm>
              <a:off x="2187613" y="1467748"/>
              <a:ext cx="271337" cy="15067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2970A9-0CD5-4495-A494-F26453C14F79}"/>
                </a:ext>
              </a:extLst>
            </p:cNvPr>
            <p:cNvSpPr/>
            <p:nvPr userDrawn="1"/>
          </p:nvSpPr>
          <p:spPr>
            <a:xfrm>
              <a:off x="24902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R: </a:t>
              </a:r>
              <a:r>
                <a:rPr lang="en-US" sz="2000" dirty="0">
                  <a:solidFill>
                    <a:schemeClr val="accent2"/>
                  </a:solidFill>
                </a:rPr>
                <a:t>149</a:t>
              </a:r>
              <a:endParaRPr lang="en-US" sz="2000" b="1" dirty="0">
                <a:solidFill>
                  <a:schemeClr val="accent2"/>
                </a:solidFill>
              </a:endParaRPr>
            </a:p>
            <a:p>
              <a:r>
                <a:rPr lang="en-US" sz="2000" b="1" dirty="0">
                  <a:solidFill>
                    <a:schemeClr val="accent2"/>
                  </a:solidFill>
                </a:rPr>
                <a:t>G: </a:t>
              </a:r>
              <a:r>
                <a:rPr lang="en-US" sz="2000" dirty="0">
                  <a:solidFill>
                    <a:schemeClr val="accent2"/>
                  </a:solidFill>
                </a:rPr>
                <a:t>121</a:t>
              </a:r>
            </a:p>
            <a:p>
              <a:r>
                <a:rPr lang="en-US" sz="2000" b="1" dirty="0">
                  <a:solidFill>
                    <a:schemeClr val="accent2"/>
                  </a:solidFill>
                </a:rPr>
                <a:t>B: </a:t>
              </a:r>
              <a:r>
                <a:rPr lang="en-US" sz="2000" dirty="0">
                  <a:solidFill>
                    <a:schemeClr val="accent2"/>
                  </a:solidFill>
                </a:rPr>
                <a:t>211</a:t>
              </a:r>
              <a:endParaRPr lang="en-GB" sz="2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911776-63A9-4D3B-89AC-1ADF77FCD1BB}"/>
              </a:ext>
            </a:extLst>
          </p:cNvPr>
          <p:cNvGrpSpPr/>
          <p:nvPr userDrawn="1"/>
        </p:nvGrpSpPr>
        <p:grpSpPr>
          <a:xfrm>
            <a:off x="4885845" y="1562638"/>
            <a:ext cx="1580992" cy="1506738"/>
            <a:chOff x="4130713" y="1467748"/>
            <a:chExt cx="1580992" cy="15067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54F8EF-CC18-44A8-A072-805886AA7FDF}"/>
                </a:ext>
              </a:extLst>
            </p:cNvPr>
            <p:cNvSpPr/>
            <p:nvPr userDrawn="1"/>
          </p:nvSpPr>
          <p:spPr>
            <a:xfrm>
              <a:off x="41307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08A8DA-617B-43D3-B936-119752D2BCF0}"/>
                </a:ext>
              </a:extLst>
            </p:cNvPr>
            <p:cNvSpPr/>
            <p:nvPr userDrawn="1"/>
          </p:nvSpPr>
          <p:spPr>
            <a:xfrm>
              <a:off x="4130713" y="1467748"/>
              <a:ext cx="271337" cy="15067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A642E0-884D-45CC-85CA-ABBA5B643CBD}"/>
                </a:ext>
              </a:extLst>
            </p:cNvPr>
            <p:cNvSpPr/>
            <p:nvPr userDrawn="1"/>
          </p:nvSpPr>
          <p:spPr>
            <a:xfrm>
              <a:off x="4438812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R: </a:t>
              </a:r>
              <a:r>
                <a:rPr lang="en-US" sz="2000" dirty="0">
                  <a:solidFill>
                    <a:schemeClr val="accent3"/>
                  </a:solidFill>
                </a:rPr>
                <a:t>236</a:t>
              </a:r>
              <a:endParaRPr lang="en-US" sz="2000" b="1" dirty="0">
                <a:solidFill>
                  <a:schemeClr val="accent3"/>
                </a:solidFill>
              </a:endParaRPr>
            </a:p>
            <a:p>
              <a:r>
                <a:rPr lang="en-US" sz="2000" b="1" dirty="0">
                  <a:solidFill>
                    <a:schemeClr val="accent3"/>
                  </a:solidFill>
                </a:rPr>
                <a:t>G:     </a:t>
              </a:r>
              <a:r>
                <a:rPr lang="en-US" sz="2000" dirty="0">
                  <a:solidFill>
                    <a:schemeClr val="accent3"/>
                  </a:solidFill>
                </a:rPr>
                <a:t>0</a:t>
              </a:r>
            </a:p>
            <a:p>
              <a:r>
                <a:rPr lang="en-US" sz="2000" b="1" dirty="0">
                  <a:solidFill>
                    <a:schemeClr val="accent3"/>
                  </a:solidFill>
                </a:rPr>
                <a:t>B: </a:t>
              </a:r>
              <a:r>
                <a:rPr lang="en-US" sz="2000" dirty="0">
                  <a:solidFill>
                    <a:schemeClr val="accent3"/>
                  </a:solidFill>
                </a:rPr>
                <a:t>140</a:t>
              </a:r>
              <a:endParaRPr lang="en-GB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3C5663-DC30-4CCA-A9FB-140A68749BA3}"/>
              </a:ext>
            </a:extLst>
          </p:cNvPr>
          <p:cNvGrpSpPr/>
          <p:nvPr userDrawn="1"/>
        </p:nvGrpSpPr>
        <p:grpSpPr>
          <a:xfrm>
            <a:off x="6588656" y="1569541"/>
            <a:ext cx="1575487" cy="1506738"/>
            <a:chOff x="6073813" y="1467748"/>
            <a:chExt cx="1575487" cy="15067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72840A-2AA9-4D67-8EA7-512A00150F4A}"/>
                </a:ext>
              </a:extLst>
            </p:cNvPr>
            <p:cNvSpPr/>
            <p:nvPr userDrawn="1"/>
          </p:nvSpPr>
          <p:spPr>
            <a:xfrm>
              <a:off x="60738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9F363B-E5BF-4969-B73E-D36574E633E7}"/>
                </a:ext>
              </a:extLst>
            </p:cNvPr>
            <p:cNvSpPr/>
            <p:nvPr userDrawn="1"/>
          </p:nvSpPr>
          <p:spPr>
            <a:xfrm>
              <a:off x="6073813" y="1467748"/>
              <a:ext cx="271337" cy="15067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224032-AF76-4370-B7BC-849C99A732FF}"/>
                </a:ext>
              </a:extLst>
            </p:cNvPr>
            <p:cNvSpPr/>
            <p:nvPr userDrawn="1"/>
          </p:nvSpPr>
          <p:spPr>
            <a:xfrm>
              <a:off x="63764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</a:rPr>
                <a:t>R: </a:t>
              </a:r>
              <a:r>
                <a:rPr lang="en-US" sz="2000" dirty="0">
                  <a:solidFill>
                    <a:schemeClr val="accent4"/>
                  </a:solidFill>
                </a:rPr>
                <a:t>124</a:t>
              </a:r>
              <a:endParaRPr lang="en-US" sz="2000" b="1" dirty="0">
                <a:solidFill>
                  <a:schemeClr val="accent4"/>
                </a:solidFill>
              </a:endParaRPr>
            </a:p>
            <a:p>
              <a:r>
                <a:rPr lang="en-US" sz="2000" b="1" dirty="0">
                  <a:solidFill>
                    <a:schemeClr val="accent4"/>
                  </a:solidFill>
                </a:rPr>
                <a:t>G: </a:t>
              </a:r>
              <a:r>
                <a:rPr lang="en-US" sz="2000" dirty="0">
                  <a:solidFill>
                    <a:schemeClr val="accent4"/>
                  </a:solidFill>
                </a:rPr>
                <a:t>119</a:t>
              </a:r>
            </a:p>
            <a:p>
              <a:r>
                <a:rPr lang="en-US" sz="2000" b="1" dirty="0">
                  <a:solidFill>
                    <a:schemeClr val="accent4"/>
                  </a:solidFill>
                </a:rPr>
                <a:t>B: </a:t>
              </a:r>
              <a:r>
                <a:rPr lang="en-US" sz="2000" dirty="0">
                  <a:solidFill>
                    <a:schemeClr val="accent4"/>
                  </a:solidFill>
                </a:rPr>
                <a:t>173</a:t>
              </a:r>
              <a:endParaRPr lang="en-GB" sz="2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00F8E3-4464-4015-99A3-BD376BF792BC}"/>
              </a:ext>
            </a:extLst>
          </p:cNvPr>
          <p:cNvGrpSpPr/>
          <p:nvPr userDrawn="1"/>
        </p:nvGrpSpPr>
        <p:grpSpPr>
          <a:xfrm>
            <a:off x="1572981" y="3505738"/>
            <a:ext cx="1575487" cy="1506738"/>
            <a:chOff x="244513" y="3410848"/>
            <a:chExt cx="1575487" cy="15067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F4DB86-EDCA-4645-B506-BB531AD878BD}"/>
                </a:ext>
              </a:extLst>
            </p:cNvPr>
            <p:cNvSpPr/>
            <p:nvPr userDrawn="1"/>
          </p:nvSpPr>
          <p:spPr>
            <a:xfrm>
              <a:off x="2445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2D73B5-7563-4566-802C-029A9ED9B3A0}"/>
                </a:ext>
              </a:extLst>
            </p:cNvPr>
            <p:cNvSpPr/>
            <p:nvPr userDrawn="1"/>
          </p:nvSpPr>
          <p:spPr>
            <a:xfrm>
              <a:off x="244513" y="3410848"/>
              <a:ext cx="271337" cy="1506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D60A10-C6BA-49F3-8722-15D158CFEA67}"/>
                </a:ext>
              </a:extLst>
            </p:cNvPr>
            <p:cNvSpPr/>
            <p:nvPr userDrawn="1"/>
          </p:nvSpPr>
          <p:spPr>
            <a:xfrm>
              <a:off x="5471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R: </a:t>
              </a:r>
              <a:r>
                <a:rPr lang="en-US" sz="2000" dirty="0">
                  <a:solidFill>
                    <a:schemeClr val="accent5"/>
                  </a:solidFill>
                </a:rPr>
                <a:t>    0</a:t>
              </a:r>
              <a:endParaRPr lang="en-US" sz="2000" b="1" dirty="0">
                <a:solidFill>
                  <a:schemeClr val="accent5"/>
                </a:solidFill>
              </a:endParaRP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G: </a:t>
              </a:r>
              <a:r>
                <a:rPr lang="en-US" sz="2000" dirty="0">
                  <a:solidFill>
                    <a:schemeClr val="accent5"/>
                  </a:solidFill>
                </a:rPr>
                <a:t>174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B: </a:t>
              </a:r>
              <a:r>
                <a:rPr lang="en-US" sz="2000" dirty="0">
                  <a:solidFill>
                    <a:schemeClr val="accent5"/>
                  </a:solidFill>
                </a:rPr>
                <a:t>239</a:t>
              </a:r>
              <a:endParaRPr lang="en-GB" sz="2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492832-5935-497E-B336-DA13045E9B8B}"/>
              </a:ext>
            </a:extLst>
          </p:cNvPr>
          <p:cNvGrpSpPr/>
          <p:nvPr userDrawn="1"/>
        </p:nvGrpSpPr>
        <p:grpSpPr>
          <a:xfrm>
            <a:off x="3233867" y="3505738"/>
            <a:ext cx="1575487" cy="1506738"/>
            <a:chOff x="2187613" y="3410848"/>
            <a:chExt cx="1575487" cy="150673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3C6EAD-61A7-443F-BCCC-631E7B817387}"/>
                </a:ext>
              </a:extLst>
            </p:cNvPr>
            <p:cNvSpPr/>
            <p:nvPr userDrawn="1"/>
          </p:nvSpPr>
          <p:spPr>
            <a:xfrm>
              <a:off x="21876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39E46F-3812-4888-B58F-B7470EAAF930}"/>
                </a:ext>
              </a:extLst>
            </p:cNvPr>
            <p:cNvSpPr/>
            <p:nvPr userDrawn="1"/>
          </p:nvSpPr>
          <p:spPr>
            <a:xfrm>
              <a:off x="2187613" y="3410848"/>
              <a:ext cx="271337" cy="15067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72EA63-2191-4100-AA6E-A12B4109B10C}"/>
                </a:ext>
              </a:extLst>
            </p:cNvPr>
            <p:cNvSpPr/>
            <p:nvPr userDrawn="1"/>
          </p:nvSpPr>
          <p:spPr>
            <a:xfrm>
              <a:off x="24902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6"/>
                  </a:solidFill>
                </a:rPr>
                <a:t>R:    </a:t>
              </a:r>
              <a:r>
                <a:rPr lang="en-US" sz="2000" dirty="0">
                  <a:solidFill>
                    <a:schemeClr val="accent6"/>
                  </a:solidFill>
                </a:rPr>
                <a:t>19</a:t>
              </a:r>
              <a:endParaRPr lang="en-US" sz="2000" b="1" dirty="0">
                <a:solidFill>
                  <a:schemeClr val="accent6"/>
                </a:solidFill>
              </a:endParaRPr>
            </a:p>
            <a:p>
              <a:r>
                <a:rPr lang="en-US" sz="2000" b="1" dirty="0">
                  <a:solidFill>
                    <a:schemeClr val="accent6"/>
                  </a:solidFill>
                </a:rPr>
                <a:t>G: </a:t>
              </a:r>
              <a:r>
                <a:rPr lang="en-US" sz="2000" dirty="0">
                  <a:solidFill>
                    <a:schemeClr val="accent6"/>
                  </a:solidFill>
                </a:rPr>
                <a:t>208</a:t>
              </a:r>
            </a:p>
            <a:p>
              <a:r>
                <a:rPr lang="en-US" sz="2000" b="1" dirty="0">
                  <a:solidFill>
                    <a:schemeClr val="accent6"/>
                  </a:solidFill>
                </a:rPr>
                <a:t>B: </a:t>
              </a:r>
              <a:r>
                <a:rPr lang="en-US" sz="2000" dirty="0">
                  <a:solidFill>
                    <a:schemeClr val="accent6"/>
                  </a:solidFill>
                </a:rPr>
                <a:t>202</a:t>
              </a:r>
              <a:endParaRPr lang="en-GB" sz="2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020BAA-1E59-455E-B3D3-4353550A08D8}"/>
              </a:ext>
            </a:extLst>
          </p:cNvPr>
          <p:cNvGrpSpPr/>
          <p:nvPr userDrawn="1"/>
        </p:nvGrpSpPr>
        <p:grpSpPr>
          <a:xfrm>
            <a:off x="4889027" y="3511500"/>
            <a:ext cx="1576056" cy="1506738"/>
            <a:chOff x="4130713" y="3410848"/>
            <a:chExt cx="1576056" cy="1506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96963C4-8749-4E8D-BC37-40279BDD4455}"/>
                </a:ext>
              </a:extLst>
            </p:cNvPr>
            <p:cNvSpPr/>
            <p:nvPr userDrawn="1"/>
          </p:nvSpPr>
          <p:spPr>
            <a:xfrm>
              <a:off x="41307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B99013-035F-44F7-AE8A-93E0D20B29DF}"/>
                </a:ext>
              </a:extLst>
            </p:cNvPr>
            <p:cNvSpPr/>
            <p:nvPr userDrawn="1"/>
          </p:nvSpPr>
          <p:spPr>
            <a:xfrm>
              <a:off x="4130713" y="3410848"/>
              <a:ext cx="271337" cy="15067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0864290-9748-4E49-8F0E-944C131F13A3}"/>
                </a:ext>
              </a:extLst>
            </p:cNvPr>
            <p:cNvSpPr/>
            <p:nvPr userDrawn="1"/>
          </p:nvSpPr>
          <p:spPr>
            <a:xfrm>
              <a:off x="4438812" y="3645326"/>
              <a:ext cx="1267957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</a:rPr>
                <a:t>R: </a:t>
              </a:r>
              <a:r>
                <a:rPr lang="en-US" sz="2000" dirty="0">
                  <a:solidFill>
                    <a:schemeClr val="bg2"/>
                  </a:solidFill>
                </a:rPr>
                <a:t>163</a:t>
              </a:r>
              <a:endParaRPr lang="en-US" sz="2000" b="1" dirty="0">
                <a:solidFill>
                  <a:schemeClr val="bg2"/>
                </a:solidFill>
              </a:endParaRPr>
            </a:p>
            <a:p>
              <a:r>
                <a:rPr lang="en-US" sz="2000" b="1" dirty="0">
                  <a:solidFill>
                    <a:schemeClr val="bg2"/>
                  </a:solidFill>
                </a:rPr>
                <a:t>G: </a:t>
              </a:r>
              <a:r>
                <a:rPr lang="en-US" sz="2000" dirty="0">
                  <a:solidFill>
                    <a:schemeClr val="bg2"/>
                  </a:solidFill>
                </a:rPr>
                <a:t>213</a:t>
              </a:r>
            </a:p>
            <a:p>
              <a:r>
                <a:rPr lang="en-US" sz="2000" b="1" dirty="0">
                  <a:solidFill>
                    <a:schemeClr val="bg2"/>
                  </a:solidFill>
                </a:rPr>
                <a:t>B:</a:t>
              </a:r>
              <a:r>
                <a:rPr lang="en-US" sz="2000" dirty="0">
                  <a:solidFill>
                    <a:schemeClr val="bg2"/>
                  </a:solidFill>
                </a:rPr>
                <a:t>  95</a:t>
              </a:r>
              <a:endParaRPr lang="en-GB" sz="20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140ACE-B460-4349-872C-34899E28A64E}"/>
              </a:ext>
            </a:extLst>
          </p:cNvPr>
          <p:cNvGrpSpPr/>
          <p:nvPr userDrawn="1"/>
        </p:nvGrpSpPr>
        <p:grpSpPr>
          <a:xfrm>
            <a:off x="6588656" y="3511500"/>
            <a:ext cx="1575487" cy="1506738"/>
            <a:chOff x="6073813" y="3410848"/>
            <a:chExt cx="1575487" cy="150673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06F77D-D704-4FA6-872B-3333B96ADE7B}"/>
                </a:ext>
              </a:extLst>
            </p:cNvPr>
            <p:cNvSpPr/>
            <p:nvPr userDrawn="1"/>
          </p:nvSpPr>
          <p:spPr>
            <a:xfrm>
              <a:off x="60738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0AFDA5-A6F2-47C4-B8A4-56B9315DD009}"/>
                </a:ext>
              </a:extLst>
            </p:cNvPr>
            <p:cNvSpPr/>
            <p:nvPr userDrawn="1"/>
          </p:nvSpPr>
          <p:spPr>
            <a:xfrm>
              <a:off x="6073813" y="3410848"/>
              <a:ext cx="271337" cy="15067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A3D72C-55EB-4B77-B096-1D3DCC8E4CCA}"/>
                </a:ext>
              </a:extLst>
            </p:cNvPr>
            <p:cNvSpPr/>
            <p:nvPr userDrawn="1"/>
          </p:nvSpPr>
          <p:spPr>
            <a:xfrm>
              <a:off x="63764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R: </a:t>
              </a:r>
              <a:r>
                <a:rPr lang="en-US" sz="2000" dirty="0">
                  <a:solidFill>
                    <a:schemeClr val="tx2"/>
                  </a:solidFill>
                </a:rPr>
                <a:t>249</a:t>
              </a:r>
              <a:endParaRPr lang="en-US" sz="2000" b="1" dirty="0">
                <a:solidFill>
                  <a:schemeClr val="tx2"/>
                </a:solidFill>
              </a:endParaRPr>
            </a:p>
            <a:p>
              <a:r>
                <a:rPr lang="en-US" sz="2000" b="1" dirty="0">
                  <a:solidFill>
                    <a:schemeClr val="tx2"/>
                  </a:solidFill>
                </a:rPr>
                <a:t>G:  </a:t>
              </a:r>
              <a:r>
                <a:rPr lang="en-US" sz="2000" dirty="0">
                  <a:solidFill>
                    <a:schemeClr val="tx2"/>
                  </a:solidFill>
                </a:rPr>
                <a:t>142</a:t>
              </a:r>
            </a:p>
            <a:p>
              <a:r>
                <a:rPr lang="en-US" sz="2000" b="1" dirty="0">
                  <a:solidFill>
                    <a:schemeClr val="tx2"/>
                  </a:solidFill>
                </a:rPr>
                <a:t>B:   </a:t>
              </a:r>
              <a:r>
                <a:rPr lang="en-US" sz="2000" dirty="0">
                  <a:solidFill>
                    <a:schemeClr val="tx2"/>
                  </a:solidFill>
                </a:rPr>
                <a:t>43</a:t>
              </a:r>
              <a:endParaRPr lang="en-GB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25B23C-91B2-460B-BA71-EAA84B6F1C43}"/>
              </a:ext>
            </a:extLst>
          </p:cNvPr>
          <p:cNvGrpSpPr/>
          <p:nvPr userDrawn="1"/>
        </p:nvGrpSpPr>
        <p:grpSpPr>
          <a:xfrm>
            <a:off x="8577940" y="1562638"/>
            <a:ext cx="1575487" cy="1506738"/>
            <a:chOff x="8453785" y="1467748"/>
            <a:chExt cx="1575487" cy="150673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E228BC0-5D30-4FDC-AB65-87E0D4931686}"/>
                </a:ext>
              </a:extLst>
            </p:cNvPr>
            <p:cNvSpPr/>
            <p:nvPr userDrawn="1"/>
          </p:nvSpPr>
          <p:spPr>
            <a:xfrm>
              <a:off x="8453785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4F0793-6A82-4A4D-9376-99C8D22189B7}"/>
                </a:ext>
              </a:extLst>
            </p:cNvPr>
            <p:cNvSpPr/>
            <p:nvPr userDrawn="1"/>
          </p:nvSpPr>
          <p:spPr>
            <a:xfrm>
              <a:off x="8453785" y="1467748"/>
              <a:ext cx="271337" cy="15067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2BCCBD0-6DD1-4513-8B29-A022C21A117B}"/>
                </a:ext>
              </a:extLst>
            </p:cNvPr>
            <p:cNvSpPr/>
            <p:nvPr userDrawn="1"/>
          </p:nvSpPr>
          <p:spPr>
            <a:xfrm>
              <a:off x="8756379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</a:rPr>
                <a:t>R: </a:t>
              </a:r>
              <a:r>
                <a:rPr lang="en-US" sz="2000" dirty="0">
                  <a:solidFill>
                    <a:srgbClr val="00B050"/>
                  </a:solidFill>
                </a:rPr>
                <a:t>    0</a:t>
              </a:r>
              <a:endParaRPr lang="en-US" sz="2000" b="1" dirty="0">
                <a:solidFill>
                  <a:srgbClr val="00B050"/>
                </a:solidFill>
              </a:endParaRPr>
            </a:p>
            <a:p>
              <a:r>
                <a:rPr lang="en-US" sz="2000" b="1" dirty="0">
                  <a:solidFill>
                    <a:srgbClr val="00B050"/>
                  </a:solidFill>
                </a:rPr>
                <a:t>G: </a:t>
              </a:r>
              <a:r>
                <a:rPr lang="en-US" sz="2000" dirty="0">
                  <a:solidFill>
                    <a:srgbClr val="00B050"/>
                  </a:solidFill>
                </a:rPr>
                <a:t>176</a:t>
              </a:r>
            </a:p>
            <a:p>
              <a:r>
                <a:rPr lang="en-US" sz="2000" b="1" dirty="0">
                  <a:solidFill>
                    <a:srgbClr val="00B050"/>
                  </a:solidFill>
                </a:rPr>
                <a:t>B: </a:t>
              </a:r>
              <a:r>
                <a:rPr lang="en-US" sz="2000" dirty="0">
                  <a:solidFill>
                    <a:srgbClr val="00B050"/>
                  </a:solidFill>
                </a:rPr>
                <a:t>  80</a:t>
              </a:r>
              <a:endParaRPr lang="en-GB" sz="20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1382E6-7C42-44F3-B22B-2D230A13DFFE}"/>
              </a:ext>
            </a:extLst>
          </p:cNvPr>
          <p:cNvGrpSpPr/>
          <p:nvPr userDrawn="1"/>
        </p:nvGrpSpPr>
        <p:grpSpPr>
          <a:xfrm>
            <a:off x="8578725" y="3505738"/>
            <a:ext cx="1575487" cy="1506738"/>
            <a:chOff x="8453785" y="3410848"/>
            <a:chExt cx="1575487" cy="15067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B98707-E916-479A-A43A-69584E910117}"/>
                </a:ext>
              </a:extLst>
            </p:cNvPr>
            <p:cNvSpPr/>
            <p:nvPr userDrawn="1"/>
          </p:nvSpPr>
          <p:spPr>
            <a:xfrm>
              <a:off x="8453785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1ABF3D-4C45-404A-B4D6-F6CB5360FEAD}"/>
                </a:ext>
              </a:extLst>
            </p:cNvPr>
            <p:cNvSpPr/>
            <p:nvPr userDrawn="1"/>
          </p:nvSpPr>
          <p:spPr>
            <a:xfrm>
              <a:off x="8453785" y="3410848"/>
              <a:ext cx="271337" cy="15067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A3DF49-573E-4ECE-B7A0-93AFF46D9BE1}"/>
                </a:ext>
              </a:extLst>
            </p:cNvPr>
            <p:cNvSpPr/>
            <p:nvPr userDrawn="1"/>
          </p:nvSpPr>
          <p:spPr>
            <a:xfrm>
              <a:off x="8756379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R:  </a:t>
              </a:r>
              <a:r>
                <a:rPr lang="en-US" sz="2000" dirty="0">
                  <a:solidFill>
                    <a:srgbClr val="C00000"/>
                  </a:solidFill>
                </a:rPr>
                <a:t>192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r>
                <a:rPr lang="en-US" sz="2000" b="1" dirty="0">
                  <a:solidFill>
                    <a:srgbClr val="C00000"/>
                  </a:solidFill>
                </a:rPr>
                <a:t>G:     </a:t>
              </a:r>
              <a:r>
                <a:rPr lang="en-US" sz="2000" dirty="0">
                  <a:solidFill>
                    <a:srgbClr val="C00000"/>
                  </a:solidFill>
                </a:rPr>
                <a:t>0</a:t>
              </a:r>
            </a:p>
            <a:p>
              <a:r>
                <a:rPr lang="en-US" sz="2000" b="1" dirty="0">
                  <a:solidFill>
                    <a:srgbClr val="C00000"/>
                  </a:solidFill>
                </a:rPr>
                <a:t>B:     </a:t>
              </a:r>
              <a:r>
                <a:rPr lang="en-US" sz="2000" dirty="0">
                  <a:solidFill>
                    <a:srgbClr val="C00000"/>
                  </a:solidFill>
                </a:rPr>
                <a:t>0</a:t>
              </a:r>
              <a:endParaRPr lang="en-GB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71857C3-86E8-4411-9A2F-6A59B24C55AC}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4BF4B4-45DF-4FED-9D33-6B9743E77486}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EAC132A-B074-419D-AE7E-855DEAB8B75B}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85C32A-D39A-45F5-A4FD-620728F8800C}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EA091F-E5A3-44B9-A404-0A278BE74703}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4373C8-79B4-4741-8466-43D8ABA86F42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7BDA55B-FDC5-40CE-A439-5B50B0205652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A510B1-BDBC-4748-9F29-D2CDBA4DDE97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DDA09-29EB-41A1-AE9B-25054F06B58E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C32055-E6AD-463B-AAAC-F0BCD4D21618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_wClient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D1A30E-CBA3-45DE-BB3E-7AE44D403E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4616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7BB8C25-85DA-45C6-8597-77EC35B2ABA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Title Block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A517D-FDC2-6643-A914-F3E88D677EC1}"/>
              </a:ext>
            </a:extLst>
          </p:cNvPr>
          <p:cNvSpPr/>
          <p:nvPr userDrawn="1"/>
        </p:nvSpPr>
        <p:spPr>
          <a:xfrm>
            <a:off x="458725" y="5071705"/>
            <a:ext cx="3666188" cy="1081169"/>
          </a:xfrm>
          <a:prstGeom prst="roundRect">
            <a:avLst>
              <a:gd name="adj" fmla="val 8025"/>
            </a:avLst>
          </a:prstGeom>
          <a:solidFill>
            <a:schemeClr val="bg1"/>
          </a:solidFill>
          <a:ln>
            <a:solidFill>
              <a:srgbClr val="CAC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C0BB4-62BF-FA49-BDDE-405F4A321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19E95-EE2B-7844-BE20-3306CB2DBF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5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2" name="Circle: Hollow 431">
            <a:extLst>
              <a:ext uri="{FF2B5EF4-FFF2-40B4-BE49-F238E27FC236}">
                <a16:creationId xmlns:a16="http://schemas.microsoft.com/office/drawing/2014/main" id="{99728016-7034-4B32-8745-F6D2F9AAF4A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 Block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</a:t>
            </a:r>
            <a:endParaRPr lang="en-GB" dirty="0"/>
          </a:p>
        </p:txBody>
      </p:sp>
      <p:sp>
        <p:nvSpPr>
          <p:cNvPr id="99" name="Circle: Hollow 98">
            <a:extLst>
              <a:ext uri="{FF2B5EF4-FFF2-40B4-BE49-F238E27FC236}">
                <a16:creationId xmlns:a16="http://schemas.microsoft.com/office/drawing/2014/main" id="{ACA7BEC7-3B68-4B03-84EE-953CE6D834E3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C2B1A486-EC5A-491C-9BB8-CCFAEEE9592B}"/>
              </a:ext>
            </a:extLst>
          </p:cNvPr>
          <p:cNvSpPr/>
          <p:nvPr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CE861C-B5D9-4C71-939C-935BDDA99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524" y="10422"/>
            <a:ext cx="5708853" cy="6845147"/>
          </a:xfrm>
          <a:prstGeom prst="rect">
            <a:avLst/>
          </a:prstGeom>
          <a:effectLst/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3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 Block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</a:t>
            </a:r>
            <a:endParaRPr lang="en-GB" dirty="0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469AD368-1377-F045-80F7-74398DE7EB2A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Circle: Hollow 98">
            <a:extLst>
              <a:ext uri="{FF2B5EF4-FFF2-40B4-BE49-F238E27FC236}">
                <a16:creationId xmlns:a16="http://schemas.microsoft.com/office/drawing/2014/main" id="{38FA9ECD-DD95-8F4D-A98D-35CCEC4338A4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2E6E8306-4C45-584C-9225-8653BEEFD53C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DA9392A-9839-124B-8A4C-DEF2DFFCFCC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DD9CC3-F522-5240-B04B-5FD2198C6567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92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15FAE27-BA94-E240-8F71-430FC64F55C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 Block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</a:t>
            </a:r>
            <a:endParaRPr lang="en-GB" dirty="0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29">
            <a:extLst>
              <a:ext uri="{FF2B5EF4-FFF2-40B4-BE49-F238E27FC236}">
                <a16:creationId xmlns:a16="http://schemas.microsoft.com/office/drawing/2014/main" id="{105B1B46-5B5A-6A48-909F-BD23D5F428BE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5" name="Circle: Hollow 431">
            <a:extLst>
              <a:ext uri="{FF2B5EF4-FFF2-40B4-BE49-F238E27FC236}">
                <a16:creationId xmlns:a16="http://schemas.microsoft.com/office/drawing/2014/main" id="{720C4F33-3673-CC4A-A8C2-528A031C987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6" name="Circle: Hollow 98">
            <a:extLst>
              <a:ext uri="{FF2B5EF4-FFF2-40B4-BE49-F238E27FC236}">
                <a16:creationId xmlns:a16="http://schemas.microsoft.com/office/drawing/2014/main" id="{120E5B84-0E72-E944-A39F-0127B9C1D501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CF40E8C4-45D3-F245-A248-51D54B40CB71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077384B-E21D-4447-B01E-977229B6C73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34C98-A857-4993-9B4A-7E97989E0A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42808" y="370738"/>
            <a:ext cx="7480418" cy="7863840"/>
          </a:xfrm>
          <a:prstGeom prst="rect">
            <a:avLst/>
          </a:prstGeom>
          <a:effectLst>
            <a:outerShdw blurRad="2413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67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 dirty="0"/>
              <a:t>Simple Transition Slide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A8E06-4903-074D-BC96-9CD19F5B4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  <a:effectLst/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A person sitting at a table&#10;&#10;Description automatically generated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3870" y="833718"/>
              <a:ext cx="3994616" cy="460188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CC3A-6D1C-C944-923C-71CCB828D9B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527350-0DA8-4B4C-974B-218519729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9DF1376-BA2A-DA4E-A1B1-DCEFBA5BF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38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think-cell Slide" r:id="rId24" imgW="306" imgH="306" progId="TCLayout.ActiveDocument.1">
                  <p:embed/>
                </p:oleObj>
              </mc:Choice>
              <mc:Fallback>
                <p:oleObj name="think-cell Slide" r:id="rId2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98AEEC-4E67-7947-AEC3-138046D4C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5167"/>
            <a:ext cx="11277600" cy="47817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 dirty="0"/>
              <a:t>Bullet 1</a:t>
            </a:r>
          </a:p>
          <a:p>
            <a:pPr lvl="1"/>
            <a:r>
              <a:rPr lang="en-US" noProof="0" dirty="0"/>
              <a:t>Bullet 2</a:t>
            </a:r>
          </a:p>
          <a:p>
            <a:pPr lvl="2"/>
            <a:r>
              <a:rPr lang="en-US" noProof="0" dirty="0"/>
              <a:t>Bullet 3</a:t>
            </a:r>
          </a:p>
          <a:p>
            <a:pPr lvl="3"/>
            <a:r>
              <a:rPr lang="en-US" noProof="0" dirty="0"/>
              <a:t>Bullet 4</a:t>
            </a:r>
          </a:p>
          <a:p>
            <a:pPr lvl="4"/>
            <a:r>
              <a:rPr lang="en-US" noProof="0" dirty="0"/>
              <a:t>Bullet 5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3" r:id="rId2"/>
    <p:sldLayoutId id="2147483730" r:id="rId3"/>
    <p:sldLayoutId id="2147483731" r:id="rId4"/>
    <p:sldLayoutId id="2147483732" r:id="rId5"/>
    <p:sldLayoutId id="2147483705" r:id="rId6"/>
    <p:sldLayoutId id="2147483706" r:id="rId7"/>
    <p:sldLayoutId id="2147483707" r:id="rId8"/>
    <p:sldLayoutId id="2147483738" r:id="rId9"/>
    <p:sldLayoutId id="2147483739" r:id="rId10"/>
    <p:sldLayoutId id="2147483740" r:id="rId11"/>
    <p:sldLayoutId id="2147483675" r:id="rId12"/>
    <p:sldLayoutId id="2147483679" r:id="rId13"/>
    <p:sldLayoutId id="2147483680" r:id="rId14"/>
    <p:sldLayoutId id="2147483681" r:id="rId15"/>
    <p:sldLayoutId id="2147483711" r:id="rId16"/>
    <p:sldLayoutId id="2147483712" r:id="rId17"/>
    <p:sldLayoutId id="2147483727" r:id="rId18"/>
    <p:sldLayoutId id="2147483728" r:id="rId1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90000"/>
        <a:buFont typeface="Arial" panose="020B0604020202020204" pitchFamily="34" charset="0"/>
        <a:buNone/>
        <a:defRPr sz="1800" kern="120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233363" indent="-233363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9913" indent="-255588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81000"/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19050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75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accent2"/>
        </a:buClr>
        <a:buSzPct val="70000"/>
        <a:buFont typeface="Arial"/>
        <a:buNone/>
        <a:defRPr sz="15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LMHxxvbzFqc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www.youtube.com/watch?v=mG_BZ8GgqJU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B4E202D-201A-4123-B0D5-E23D7E24766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2480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4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DD3ACF4-CFCC-0C4F-897D-C01B05737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 Healthcare Basics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93CA41-5CA8-CA40-984E-887A6D2EE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6" y="3774310"/>
            <a:ext cx="636650" cy="254114"/>
          </a:xfrm>
        </p:spPr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081F5-6189-964B-A1BC-421E7C8AB695}"/>
              </a:ext>
            </a:extLst>
          </p:cNvPr>
          <p:cNvSpPr txBox="1"/>
          <p:nvPr/>
        </p:nvSpPr>
        <p:spPr>
          <a:xfrm>
            <a:off x="1420751" y="3766814"/>
            <a:ext cx="90335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Feb 17, 2021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F2526242-12D4-43F6-88B2-AB6763E03289}"/>
              </a:ext>
            </a:extLst>
          </p:cNvPr>
          <p:cNvSpPr txBox="1">
            <a:spLocks/>
          </p:cNvSpPr>
          <p:nvPr/>
        </p:nvSpPr>
        <p:spPr>
          <a:xfrm>
            <a:off x="449200" y="4253379"/>
            <a:ext cx="847725" cy="25411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4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400"/>
              </a:spcAft>
              <a:buClr>
                <a:schemeClr val="accent3"/>
              </a:buClr>
              <a:buSzPct val="81000"/>
              <a:buFont typeface="Courier New" panose="02070309020205020404" pitchFamily="49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400"/>
              </a:spcAft>
              <a:buClr>
                <a:schemeClr val="accent3"/>
              </a:buClr>
              <a:buSzPct val="75000"/>
              <a:buFont typeface="Wingdings" panose="05000000000000000000" pitchFamily="2" charset="2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SzPct val="70000"/>
              <a:buFont typeface="Arial"/>
              <a:buNone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32E1-7227-496F-B131-CA6BC9C39E0F}"/>
              </a:ext>
            </a:extLst>
          </p:cNvPr>
          <p:cNvSpPr txBox="1"/>
          <p:nvPr/>
        </p:nvSpPr>
        <p:spPr>
          <a:xfrm>
            <a:off x="1420750" y="4253379"/>
            <a:ext cx="1531999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Sameer Tuladhar</a:t>
            </a:r>
          </a:p>
        </p:txBody>
      </p:sp>
    </p:spTree>
    <p:extLst>
      <p:ext uri="{BB962C8B-B14F-4D97-AF65-F5344CB8AC3E}">
        <p14:creationId xmlns:p14="http://schemas.microsoft.com/office/powerpoint/2010/main" val="391156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750B2-2791-436B-B7E9-62003284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13371-B5C9-4359-9FD3-7B499BBBC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has among the highest rates of Hospitalizations from Preventable Causes like Diabetes and Hypertension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71AAC-CF3D-47D1-AABA-BD41FACD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234627"/>
            <a:ext cx="8229600" cy="4390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73C175-4A9B-4C4F-AF25-DA84D3979F65}"/>
              </a:ext>
            </a:extLst>
          </p:cNvPr>
          <p:cNvSpPr/>
          <p:nvPr/>
        </p:nvSpPr>
        <p:spPr>
          <a:xfrm>
            <a:off x="847726" y="5877126"/>
            <a:ext cx="25526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Data: OECD Health Statistics 2019</a:t>
            </a:r>
          </a:p>
          <a:p>
            <a:endParaRPr lang="en-US" sz="105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Commonwealthfund.org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3919C-73D3-4455-A5D9-593F6F55D4CD}"/>
              </a:ext>
            </a:extLst>
          </p:cNvPr>
          <p:cNvSpPr/>
          <p:nvPr/>
        </p:nvSpPr>
        <p:spPr>
          <a:xfrm>
            <a:off x="4181475" y="5648651"/>
            <a:ext cx="27908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Discharges per 100,000 population</a:t>
            </a:r>
          </a:p>
        </p:txBody>
      </p:sp>
    </p:spTree>
    <p:extLst>
      <p:ext uri="{BB962C8B-B14F-4D97-AF65-F5344CB8AC3E}">
        <p14:creationId xmlns:p14="http://schemas.microsoft.com/office/powerpoint/2010/main" val="312617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42F4E-898B-4BD8-A4C7-C3434985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F02B09-CC9F-4287-8EF5-D45B9E32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has the highest rate of Avoidable deaths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2EDD0-BF1D-4649-9A7E-599D76E5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173055"/>
            <a:ext cx="8143875" cy="4195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54AE95-DD30-4E40-AFDB-0623B97B8711}"/>
              </a:ext>
            </a:extLst>
          </p:cNvPr>
          <p:cNvSpPr/>
          <p:nvPr/>
        </p:nvSpPr>
        <p:spPr>
          <a:xfrm>
            <a:off x="847726" y="5877126"/>
            <a:ext cx="25526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Data: OECD Health Statistics 2019</a:t>
            </a:r>
          </a:p>
          <a:p>
            <a:endParaRPr lang="en-US" sz="105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Commonwealthfund.org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7BFCD-EBC5-4D56-A556-F018264D2BDD}"/>
              </a:ext>
            </a:extLst>
          </p:cNvPr>
          <p:cNvSpPr/>
          <p:nvPr/>
        </p:nvSpPr>
        <p:spPr>
          <a:xfrm>
            <a:off x="4181475" y="5648651"/>
            <a:ext cx="23907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Deaths per 100,000 population</a:t>
            </a:r>
          </a:p>
        </p:txBody>
      </p:sp>
    </p:spTree>
    <p:extLst>
      <p:ext uri="{BB962C8B-B14F-4D97-AF65-F5344CB8AC3E}">
        <p14:creationId xmlns:p14="http://schemas.microsoft.com/office/powerpoint/2010/main" val="253993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2FA7C0F-BD3B-43FC-9A54-D058712316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2FA7C0F-BD3B-43FC-9A54-D05871231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1D193A1-AAED-2442-9E0A-9F9EAFD4E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5" y="1668914"/>
            <a:ext cx="10075925" cy="1253627"/>
          </a:xfrm>
        </p:spPr>
        <p:txBody>
          <a:bodyPr/>
          <a:lstStyle/>
          <a:p>
            <a:r>
              <a:rPr lang="en-US" dirty="0"/>
              <a:t>Introduction to the U.S. Healthcare System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DE64CA-492C-E047-B5D7-0E54F3843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600" y="5207879"/>
            <a:ext cx="3532249" cy="945272"/>
          </a:xfrm>
        </p:spPr>
        <p:txBody>
          <a:bodyPr/>
          <a:lstStyle/>
          <a:p>
            <a:r>
              <a:rPr lang="en-US" sz="1800" dirty="0"/>
              <a:t>Reference: </a:t>
            </a:r>
            <a:r>
              <a:rPr lang="en-US" sz="1200" b="1" i="1" dirty="0"/>
              <a:t>https://www.khanacademy.org/partner-content/brookings-institution/introduction-to-healthcare</a:t>
            </a:r>
          </a:p>
        </p:txBody>
      </p:sp>
    </p:spTree>
    <p:extLst>
      <p:ext uri="{BB962C8B-B14F-4D97-AF65-F5344CB8AC3E}">
        <p14:creationId xmlns:p14="http://schemas.microsoft.com/office/powerpoint/2010/main" val="125580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4CE75-6B5D-4EC8-8A55-29C02872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B8F066-F1A8-4D1D-981F-493700E5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Healthcare System Overview: Market Players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277718A-520E-42A8-927C-71431FF5A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12" y="1362075"/>
            <a:ext cx="8703264" cy="47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8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42F4E-898B-4BD8-A4C7-C3434985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F02B09-CC9F-4287-8EF5-D45B9E32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Healthcare System: Introduction and complexity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2A1DCB93-2B6D-4DD0-A6CB-AAE1BE2F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46" y="1203198"/>
            <a:ext cx="9473879" cy="50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4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8B82A-C7BF-4F0C-A59E-FB7ABEA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BB35-0513-4402-AB2F-8CFF238E7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Based on the learnings in Day 1 session, summarize your understanding on why US healthcare is complex and how patient gets the medical facilities/treatment in US Healthcare System, what are the major players of the US healthcare market involved in provided the medical as well as financial(insurance) services. Write concisely in 1000 words.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6E2672-C0D2-43C7-BECD-DB7B113A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0675"/>
            <a:ext cx="11277600" cy="914400"/>
          </a:xfrm>
        </p:spPr>
        <p:txBody>
          <a:bodyPr/>
          <a:lstStyle/>
          <a:p>
            <a:r>
              <a:rPr lang="en-US" dirty="0"/>
              <a:t>Assignment 1.</a:t>
            </a:r>
          </a:p>
        </p:txBody>
      </p:sp>
    </p:spTree>
    <p:extLst>
      <p:ext uri="{BB962C8B-B14F-4D97-AF65-F5344CB8AC3E}">
        <p14:creationId xmlns:p14="http://schemas.microsoft.com/office/powerpoint/2010/main" val="9572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39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2FA7C0F-BD3B-43FC-9A54-D058712316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9714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1D193A1-AAED-2442-9E0A-9F9EAFD4E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5" y="1668914"/>
            <a:ext cx="7072233" cy="1253627"/>
          </a:xfrm>
        </p:spPr>
        <p:txBody>
          <a:bodyPr/>
          <a:lstStyle/>
          <a:p>
            <a:r>
              <a:rPr lang="en-US" dirty="0"/>
              <a:t>US Healthcare from a Global Perspective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DE64CA-492C-E047-B5D7-0E54F3843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600" y="5207879"/>
            <a:ext cx="3532249" cy="945272"/>
          </a:xfrm>
        </p:spPr>
        <p:txBody>
          <a:bodyPr/>
          <a:lstStyle/>
          <a:p>
            <a:r>
              <a:rPr lang="en-US" sz="1800" dirty="0"/>
              <a:t>Reference: </a:t>
            </a:r>
            <a:r>
              <a:rPr lang="en-US" sz="1200" b="1" i="1" dirty="0"/>
              <a:t>https://www.commonwealthfund.org/publications/issue-briefs/2020/jan/us-health-care-global-perspective-2019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DBFD8E-645E-454E-80B1-FB15086C98CA}"/>
              </a:ext>
            </a:extLst>
          </p:cNvPr>
          <p:cNvSpPr/>
          <p:nvPr/>
        </p:nvSpPr>
        <p:spPr>
          <a:xfrm>
            <a:off x="2695074" y="3196796"/>
            <a:ext cx="7072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Analysis highlights in a series of </a:t>
            </a:r>
            <a:r>
              <a:rPr lang="en-US" dirty="0" err="1">
                <a:solidFill>
                  <a:schemeClr val="accent1"/>
                </a:solidFill>
                <a:latin typeface="+mj-lt"/>
              </a:rPr>
              <a:t>Commonweath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Fund cross-national comparisons that uses health data from the Organization for Economic Co-operation and Development (OECD) to access US Healthcare System</a:t>
            </a:r>
          </a:p>
        </p:txBody>
      </p:sp>
    </p:spTree>
    <p:extLst>
      <p:ext uri="{BB962C8B-B14F-4D97-AF65-F5344CB8AC3E}">
        <p14:creationId xmlns:p14="http://schemas.microsoft.com/office/powerpoint/2010/main" val="272074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F99A9E-1D32-40BB-B8ED-BA8469F717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95847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F8851-FE1A-4641-8D5D-7D466CBC6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90285"/>
            <a:ext cx="11277600" cy="4405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U.S. spends more on health care as a share of the economy — nearly twice as much as the average OECD country — yet has the lowest life expectancy and highest suicide rates among the 11 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U.S. has the highest chronic disease burden and an obesity rate that is two times higher than the OECD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Americans had fewer physician visits than peers in most countries, which may be related to a low supply of physicians in the U.S.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Americans use some expensive technologies, such as MRIs, and specialized procedures, such as hip replacements, more often than our peers.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Compared to peer nations, the U.S. has among the highest number of hospitalizations from preventable causes and the highest rate of avoidable deaths.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U.S. outperforms its peers in terms of preventive measures — it has the one of the highest rates of breast cancer screening among women ages 50 to 69 and the second-highest rate (after the U.K.) of flu vaccinations among people age 65 and old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FE285-EF0D-A142-95E9-0EAF9738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722D2DD-E452-B748-83F2-82685792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1419" y="6517079"/>
            <a:ext cx="363682" cy="274320"/>
          </a:xfrm>
        </p:spPr>
        <p:txBody>
          <a:bodyPr/>
          <a:lstStyle/>
          <a:p>
            <a:fld id="{8BC64C03-9EC0-4B7E-8FE4-24DBF62E63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6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A271EB-2025-4420-9652-96E2F132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8EC7B-76AE-466B-870E-D5FD21B1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Spends more on Health Care than any other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BE35E-6F03-401B-BF3A-C076B454F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78"/>
          <a:stretch/>
        </p:blipFill>
        <p:spPr>
          <a:xfrm>
            <a:off x="1419225" y="1057275"/>
            <a:ext cx="7715250" cy="4486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7A938-8219-4EB7-BCD9-4ECCD7C65C29}"/>
              </a:ext>
            </a:extLst>
          </p:cNvPr>
          <p:cNvSpPr/>
          <p:nvPr/>
        </p:nvSpPr>
        <p:spPr>
          <a:xfrm>
            <a:off x="1419226" y="5591376"/>
            <a:ext cx="25526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Data: OECD Health Statistics 2019</a:t>
            </a:r>
          </a:p>
          <a:p>
            <a:endParaRPr lang="en-US" sz="105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Commonwealthfund.org</a:t>
            </a:r>
          </a:p>
        </p:txBody>
      </p:sp>
    </p:spTree>
    <p:extLst>
      <p:ext uri="{BB962C8B-B14F-4D97-AF65-F5344CB8AC3E}">
        <p14:creationId xmlns:p14="http://schemas.microsoft.com/office/powerpoint/2010/main" val="71977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BC217-5D7D-4692-B0B3-3EC42BDF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686F25-5D92-49A6-9AFC-3941CFD8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Public Spending is similar to Other Countries; Out-of-Pocket and Private Spending are Higher than most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3B5DB-43FA-49B8-B396-65ED6549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279525"/>
            <a:ext cx="8142102" cy="4492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BEBECC-8D63-4325-81A3-EE02716836BB}"/>
              </a:ext>
            </a:extLst>
          </p:cNvPr>
          <p:cNvSpPr/>
          <p:nvPr/>
        </p:nvSpPr>
        <p:spPr>
          <a:xfrm>
            <a:off x="628651" y="5772351"/>
            <a:ext cx="25526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Data: OECD Health Statistics 2019</a:t>
            </a:r>
          </a:p>
          <a:p>
            <a:endParaRPr lang="en-US" sz="105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Commonwealthfund.org</a:t>
            </a:r>
          </a:p>
        </p:txBody>
      </p:sp>
    </p:spTree>
    <p:extLst>
      <p:ext uri="{BB962C8B-B14F-4D97-AF65-F5344CB8AC3E}">
        <p14:creationId xmlns:p14="http://schemas.microsoft.com/office/powerpoint/2010/main" val="35035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376B4-9A3E-49FC-AF53-131E2E28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72690F-D4EB-4385-8AE6-9385A865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has the Lowest Life Expectancy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3BF3-60C9-444D-A1D9-86A5DCF9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11523"/>
            <a:ext cx="7866834" cy="46608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7ACFA6-CE7D-492A-BAA1-596032370732}"/>
              </a:ext>
            </a:extLst>
          </p:cNvPr>
          <p:cNvSpPr/>
          <p:nvPr/>
        </p:nvSpPr>
        <p:spPr>
          <a:xfrm>
            <a:off x="628651" y="5772351"/>
            <a:ext cx="25526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Data: OECD Health Statistics 2019</a:t>
            </a:r>
          </a:p>
          <a:p>
            <a:endParaRPr lang="en-US" sz="105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Commonwealthfund.org</a:t>
            </a:r>
          </a:p>
        </p:txBody>
      </p:sp>
    </p:spTree>
    <p:extLst>
      <p:ext uri="{BB962C8B-B14F-4D97-AF65-F5344CB8AC3E}">
        <p14:creationId xmlns:p14="http://schemas.microsoft.com/office/powerpoint/2010/main" val="2925829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D58D9-AC4F-4B4A-98A2-7987090D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9C762A-6407-4D95-AEDD-1E6A6875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U.S. Adults have the Highest Suicide Rates and Chronic Disease Burden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E0F79-DF88-4BD8-AE02-6EB1F082B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21" y="1098550"/>
            <a:ext cx="5229225" cy="42678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BFC02F-7664-4358-9DC0-7F5A537D6C93}"/>
              </a:ext>
            </a:extLst>
          </p:cNvPr>
          <p:cNvSpPr/>
          <p:nvPr/>
        </p:nvSpPr>
        <p:spPr>
          <a:xfrm>
            <a:off x="847726" y="5877126"/>
            <a:ext cx="25526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Data: OECD Health Statistics 2019</a:t>
            </a:r>
          </a:p>
          <a:p>
            <a:endParaRPr lang="en-US" sz="105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Commonwealthfund.org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0AAF7-5099-488C-92ED-B5907587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215219"/>
            <a:ext cx="5538683" cy="4242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CFC1B-4E7F-4BBD-8E8D-54889B98247A}"/>
              </a:ext>
            </a:extLst>
          </p:cNvPr>
          <p:cNvSpPr/>
          <p:nvPr/>
        </p:nvSpPr>
        <p:spPr>
          <a:xfrm>
            <a:off x="2650278" y="5413559"/>
            <a:ext cx="115252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Suicide Rates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B0C4D-DC1C-49FF-A6E4-770D8795027C}"/>
              </a:ext>
            </a:extLst>
          </p:cNvPr>
          <p:cNvSpPr/>
          <p:nvPr/>
        </p:nvSpPr>
        <p:spPr>
          <a:xfrm>
            <a:off x="8460527" y="5413559"/>
            <a:ext cx="19502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Chronic Disease Burden</a:t>
            </a:r>
          </a:p>
        </p:txBody>
      </p:sp>
    </p:spTree>
    <p:extLst>
      <p:ext uri="{BB962C8B-B14F-4D97-AF65-F5344CB8AC3E}">
        <p14:creationId xmlns:p14="http://schemas.microsoft.com/office/powerpoint/2010/main" val="98486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F17CF-AA4D-43C3-AA61-37A88F8E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1F1360-78B2-47E4-BD1C-537B322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Americans visit the Doctor less frequently and have fewer Physicians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C70B0-23CB-4326-BFE3-3BB21223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270886"/>
            <a:ext cx="9372600" cy="40603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6F00C2-D737-4DDD-A457-7FA686B5E9BB}"/>
              </a:ext>
            </a:extLst>
          </p:cNvPr>
          <p:cNvSpPr/>
          <p:nvPr/>
        </p:nvSpPr>
        <p:spPr>
          <a:xfrm>
            <a:off x="847726" y="5877126"/>
            <a:ext cx="25526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Data: OECD Health Statistics 2019</a:t>
            </a:r>
          </a:p>
          <a:p>
            <a:endParaRPr lang="en-US" sz="105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Commonwealthfund.org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CD9CDD-CFEB-4C7F-A3A3-EE199101AA71}"/>
              </a:ext>
            </a:extLst>
          </p:cNvPr>
          <p:cNvSpPr/>
          <p:nvPr/>
        </p:nvSpPr>
        <p:spPr>
          <a:xfrm>
            <a:off x="1885951" y="5413559"/>
            <a:ext cx="314092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Average physician visits per capita, 2017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9F9AC-0704-44A8-8ECE-5E87E4999644}"/>
              </a:ext>
            </a:extLst>
          </p:cNvPr>
          <p:cNvSpPr/>
          <p:nvPr/>
        </p:nvSpPr>
        <p:spPr>
          <a:xfrm>
            <a:off x="6543675" y="5413559"/>
            <a:ext cx="34766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Practicing physicians per 1000 population, 2018</a:t>
            </a:r>
          </a:p>
        </p:txBody>
      </p:sp>
    </p:spTree>
    <p:extLst>
      <p:ext uri="{BB962C8B-B14F-4D97-AF65-F5344CB8AC3E}">
        <p14:creationId xmlns:p14="http://schemas.microsoft.com/office/powerpoint/2010/main" val="386648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079F57-B4C8-414E-BFBB-11EABDCB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7F5FC-B9F2-4223-9479-E06BDC7E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67105"/>
            <a:ext cx="8639174" cy="42927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D7E47B-3ECE-485E-ADBA-3D6987B4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has a high rate of MRI Scans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7B26E5-3C6B-4BB7-AC0A-4100968858F5}"/>
              </a:ext>
            </a:extLst>
          </p:cNvPr>
          <p:cNvSpPr/>
          <p:nvPr/>
        </p:nvSpPr>
        <p:spPr>
          <a:xfrm>
            <a:off x="847726" y="5877126"/>
            <a:ext cx="25526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Data: OECD Health Statistics 2019</a:t>
            </a:r>
          </a:p>
          <a:p>
            <a:endParaRPr lang="en-US" sz="105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Commonwealthfund.org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3001AB-804A-4C94-9F64-2DB525AB1E17}"/>
              </a:ext>
            </a:extLst>
          </p:cNvPr>
          <p:cNvSpPr/>
          <p:nvPr/>
        </p:nvSpPr>
        <p:spPr>
          <a:xfrm>
            <a:off x="3067050" y="5521693"/>
            <a:ext cx="44576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Magnetic Resonance Imaging(MRI) scans per 1000 population</a:t>
            </a:r>
          </a:p>
        </p:txBody>
      </p:sp>
    </p:spTree>
    <p:extLst>
      <p:ext uri="{BB962C8B-B14F-4D97-AF65-F5344CB8AC3E}">
        <p14:creationId xmlns:p14="http://schemas.microsoft.com/office/powerpoint/2010/main" val="38845405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BFWjtxCEXwHOcxg5Wj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heme/theme1.xml><?xml version="1.0" encoding="utf-8"?>
<a:theme xmlns:a="http://schemas.openxmlformats.org/drawingml/2006/main" name="Cotiviti_PPT_Template_4x3_Final">
  <a:themeElements>
    <a:clrScheme name="New G62 Scheme">
      <a:dk1>
        <a:srgbClr val="000000"/>
      </a:dk1>
      <a:lt1>
        <a:srgbClr val="FFFFFF"/>
      </a:lt1>
      <a:dk2>
        <a:srgbClr val="FF8C00"/>
      </a:dk2>
      <a:lt2>
        <a:srgbClr val="A3D55F"/>
      </a:lt2>
      <a:accent1>
        <a:srgbClr val="30006F"/>
      </a:accent1>
      <a:accent2>
        <a:srgbClr val="9579D3"/>
      </a:accent2>
      <a:accent3>
        <a:srgbClr val="EC008C"/>
      </a:accent3>
      <a:accent4>
        <a:srgbClr val="7C77AD"/>
      </a:accent4>
      <a:accent5>
        <a:srgbClr val="00AEEF"/>
      </a:accent5>
      <a:accent6>
        <a:srgbClr val="00BCB5"/>
      </a:accent6>
      <a:hlink>
        <a:srgbClr val="9579D3"/>
      </a:hlink>
      <a:folHlink>
        <a:srgbClr val="D2D3DC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Widescreen Corporate Upgrade" id="{CEAD6CDB-4441-4F05-9F86-421965187B6F}" vid="{78E99B6E-9CC5-410C-A0C5-3974245FAA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Cotiviti_PPT_Template_4x3_Final</Template>
  <TotalTime>469</TotalTime>
  <Words>605</Words>
  <Application>Microsoft Office PowerPoint</Application>
  <PresentationFormat>Widescreen</PresentationFormat>
  <Paragraphs>72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 SemiBold</vt:lpstr>
      <vt:lpstr>Montserrat</vt:lpstr>
      <vt:lpstr>Calibri</vt:lpstr>
      <vt:lpstr>Wingdings</vt:lpstr>
      <vt:lpstr>Arial</vt:lpstr>
      <vt:lpstr>Courier New</vt:lpstr>
      <vt:lpstr>Cotiviti_PPT_Template_4x3_Final</vt:lpstr>
      <vt:lpstr>think-cell Slide</vt:lpstr>
      <vt:lpstr>US Healthcare Basics</vt:lpstr>
      <vt:lpstr>US Healthcare from a Global Perspective</vt:lpstr>
      <vt:lpstr>Highlights</vt:lpstr>
      <vt:lpstr>U.S. Spends more on Health Care than any other countries</vt:lpstr>
      <vt:lpstr>U.S. Public Spending is similar to Other Countries; Out-of-Pocket and Private Spending are Higher than most</vt:lpstr>
      <vt:lpstr>U.S. has the Lowest Life Expectancy</vt:lpstr>
      <vt:lpstr>U.S. Adults have the Highest Suicide Rates and Chronic Disease Burden</vt:lpstr>
      <vt:lpstr>Americans visit the Doctor less frequently and have fewer Physicians</vt:lpstr>
      <vt:lpstr>U.S. has a high rate of MRI Scans</vt:lpstr>
      <vt:lpstr>U.S. has among the highest rates of Hospitalizations from Preventable Causes like Diabetes and Hypertension</vt:lpstr>
      <vt:lpstr>U.S. has the highest rate of Avoidable deaths</vt:lpstr>
      <vt:lpstr>Introduction to the U.S. Healthcare System</vt:lpstr>
      <vt:lpstr>U.S. Healthcare System Overview: Market Players</vt:lpstr>
      <vt:lpstr>U.S. Healthcare System: Introduction and complexity</vt:lpstr>
      <vt:lpstr>Assignment 1.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Johnson, Mica</dc:creator>
  <cp:keywords/>
  <dc:description/>
  <cp:lastModifiedBy>Tuladhar, Sameer</cp:lastModifiedBy>
  <cp:revision>32</cp:revision>
  <cp:lastPrinted>2018-10-01T18:51:50Z</cp:lastPrinted>
  <dcterms:created xsi:type="dcterms:W3CDTF">2020-12-18T17:42:26Z</dcterms:created>
  <dcterms:modified xsi:type="dcterms:W3CDTF">2021-02-17T05:45:12Z</dcterms:modified>
  <cp:category/>
</cp:coreProperties>
</file>